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grandir Bold" charset="1" panose="00000800000000000000"/>
      <p:regular r:id="rId18"/>
    </p:embeddedFont>
    <p:embeddedFont>
      <p:font typeface="Agrandir" charset="1" panose="00000500000000000000"/>
      <p:regular r:id="rId19"/>
    </p:embeddedFont>
    <p:embeddedFont>
      <p:font typeface="Agrandir Heavy" charset="1" panose="00000900000000000000"/>
      <p:regular r:id="rId20"/>
    </p:embeddedFont>
    <p:embeddedFont>
      <p:font typeface="Agrandir Medium Italics" charset="1" panose="00000600000000000000"/>
      <p:regular r:id="rId21"/>
    </p:embeddedFont>
    <p:embeddedFont>
      <p:font typeface="Agrandir Ultra-Bold" charset="1" panose="00000A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470816" y="9205912"/>
            <a:ext cx="7346368" cy="0"/>
          </a:xfrm>
          <a:prstGeom prst="line">
            <a:avLst/>
          </a:prstGeom>
          <a:ln cap="flat" w="1047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119871" y="7452313"/>
            <a:ext cx="14048258" cy="1362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51"/>
              </a:lnSpc>
            </a:pPr>
            <a:r>
              <a:rPr lang="en-US" sz="7670" spc="207">
                <a:solidFill>
                  <a:srgbClr val="FFFFFF"/>
                </a:solidFill>
                <a:latin typeface="Agrandir Bold"/>
              </a:rPr>
              <a:t>LOCKER ROOM BINGE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4501" y="1028700"/>
            <a:ext cx="6202852" cy="5113607"/>
          </a:xfrm>
          <a:custGeom>
            <a:avLst/>
            <a:gdLst/>
            <a:ahLst/>
            <a:cxnLst/>
            <a:rect r="r" b="b" t="t" l="l"/>
            <a:pathLst>
              <a:path h="5113607" w="6202852">
                <a:moveTo>
                  <a:pt x="0" y="0"/>
                </a:moveTo>
                <a:lnTo>
                  <a:pt x="6202852" y="0"/>
                </a:lnTo>
                <a:lnTo>
                  <a:pt x="6202852" y="5113607"/>
                </a:lnTo>
                <a:lnTo>
                  <a:pt x="0" y="5113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50" r="0" b="-1065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4501" y="6247082"/>
            <a:ext cx="6680534" cy="2495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7"/>
              </a:lnSpc>
            </a:pPr>
            <a:r>
              <a:rPr lang="en-US" sz="7599" spc="205">
                <a:solidFill>
                  <a:srgbClr val="040606"/>
                </a:solidFill>
                <a:latin typeface="Agrandir Bold"/>
              </a:rPr>
              <a:t>EXECUTION:</a:t>
            </a:r>
          </a:p>
          <a:p>
            <a:pPr algn="l">
              <a:lnSpc>
                <a:spcPts val="8967"/>
              </a:lnSpc>
            </a:pPr>
            <a:r>
              <a:rPr lang="en-US" sz="7599" spc="205">
                <a:solidFill>
                  <a:srgbClr val="040606"/>
                </a:solidFill>
                <a:latin typeface="Agrandir Bold"/>
              </a:rPr>
              <a:t>SPEECH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515247" y="507475"/>
            <a:ext cx="1772753" cy="107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9"/>
              </a:lnSpc>
            </a:pPr>
            <a:r>
              <a:rPr lang="en-US" sz="5999" spc="161">
                <a:solidFill>
                  <a:srgbClr val="E0DFDD"/>
                </a:solidFill>
                <a:latin typeface="Agrandir Heavy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76640" y="535098"/>
            <a:ext cx="7362934" cy="734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79"/>
              </a:lnSpc>
            </a:pPr>
            <a:r>
              <a:rPr lang="en-US" sz="3699" spc="184">
                <a:solidFill>
                  <a:srgbClr val="040606"/>
                </a:solidFill>
                <a:latin typeface="Agrandir"/>
              </a:rPr>
              <a:t>Speech to Text Conversion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515247" y="3715566"/>
            <a:ext cx="1772753" cy="107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9"/>
              </a:lnSpc>
            </a:pPr>
            <a:r>
              <a:rPr lang="en-US" sz="5999" spc="161">
                <a:solidFill>
                  <a:srgbClr val="E0DFDD"/>
                </a:solidFill>
                <a:latin typeface="Agrandir Heavy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95552" y="3712493"/>
            <a:ext cx="5944022" cy="734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79"/>
              </a:lnSpc>
            </a:pPr>
            <a:r>
              <a:rPr lang="en-US" sz="3699" spc="184">
                <a:solidFill>
                  <a:srgbClr val="040606"/>
                </a:solidFill>
                <a:latin typeface="Agrandir"/>
              </a:rPr>
              <a:t>Emotion Recognition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515247" y="6792054"/>
            <a:ext cx="1772753" cy="107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9"/>
              </a:lnSpc>
            </a:pPr>
            <a:r>
              <a:rPr lang="en-US" sz="5999" spc="161">
                <a:solidFill>
                  <a:srgbClr val="E0DFDD"/>
                </a:solidFill>
                <a:latin typeface="Agrandir Heavy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81311" y="6956201"/>
            <a:ext cx="6958263" cy="734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79"/>
              </a:lnSpc>
            </a:pPr>
            <a:r>
              <a:rPr lang="en-US" sz="3699" spc="184">
                <a:solidFill>
                  <a:srgbClr val="040606"/>
                </a:solidFill>
                <a:latin typeface="Agrandir"/>
              </a:rPr>
              <a:t>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81311" y="1635408"/>
            <a:ext cx="6958263" cy="1886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spc="130">
                <a:solidFill>
                  <a:srgbClr val="040606"/>
                </a:solidFill>
                <a:latin typeface="Agrandir"/>
              </a:rPr>
              <a:t>Converting audio from shows into text using IBM Watson Speech to Text and separate dialogue from non-verbal elements like applause.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81311" y="4685313"/>
            <a:ext cx="6958263" cy="234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spc="130">
                <a:solidFill>
                  <a:srgbClr val="040606"/>
                </a:solidFill>
                <a:latin typeface="Agrandir"/>
              </a:rPr>
              <a:t>Using NLP techniques - NRC Emotion Lexicon to associate words to emotions. Next, train a machine learning model on this labeled dataset where dialogues are tagged with emotions.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81311" y="8029669"/>
            <a:ext cx="6958263" cy="1886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spc="130">
                <a:solidFill>
                  <a:srgbClr val="040606"/>
                </a:solidFill>
                <a:latin typeface="Agrandir"/>
              </a:rPr>
              <a:t>Drawing conclusions from statistical analysis to compare the frequency of different shot types and the presence of characters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00969" y="1791320"/>
            <a:ext cx="4880017" cy="1708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5"/>
              </a:lnSpc>
            </a:pPr>
            <a:r>
              <a:rPr lang="en-US" sz="5199" spc="140">
                <a:solidFill>
                  <a:srgbClr val="040606"/>
                </a:solidFill>
                <a:latin typeface="Agrandir Bold"/>
              </a:rPr>
              <a:t>POTENTIAL APPLICATION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393286" y="1791320"/>
            <a:ext cx="5036454" cy="1708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5"/>
              </a:lnSpc>
            </a:pPr>
            <a:r>
              <a:rPr lang="en-US" sz="5199" spc="140">
                <a:solidFill>
                  <a:srgbClr val="040606"/>
                </a:solidFill>
                <a:latin typeface="Agrandir Bold"/>
              </a:rPr>
              <a:t>POTENTIAL DRAWBACKS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32828" y="4124946"/>
            <a:ext cx="7016301" cy="307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47"/>
              </a:lnSpc>
            </a:pPr>
            <a:r>
              <a:rPr lang="en-US" sz="3391" spc="169">
                <a:solidFill>
                  <a:srgbClr val="040606"/>
                </a:solidFill>
                <a:latin typeface="Agrandir"/>
              </a:rPr>
              <a:t>A “Litmus indicator” based on quantifiable factors that can help Manga and Anime companies promote a healthy and realistic image of women.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76272" y="4124946"/>
            <a:ext cx="6870481" cy="4876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2181" indent="-366091" lvl="1">
              <a:lnSpc>
                <a:spcPts val="4747"/>
              </a:lnSpc>
              <a:buFont typeface="Arial"/>
              <a:buChar char="•"/>
            </a:pPr>
            <a:r>
              <a:rPr lang="en-US" sz="3391" spc="169">
                <a:solidFill>
                  <a:srgbClr val="040606"/>
                </a:solidFill>
                <a:latin typeface="Agrandir"/>
              </a:rPr>
              <a:t>Lack of interest as the companies, in fact, profit off of the detrimental representation of women</a:t>
            </a:r>
          </a:p>
          <a:p>
            <a:pPr algn="just" marL="732181" indent="-366091" lvl="1">
              <a:lnSpc>
                <a:spcPts val="4747"/>
              </a:lnSpc>
              <a:buFont typeface="Arial"/>
              <a:buChar char="•"/>
            </a:pPr>
            <a:r>
              <a:rPr lang="en-US" sz="3391" spc="169">
                <a:solidFill>
                  <a:srgbClr val="040606"/>
                </a:solidFill>
                <a:latin typeface="Agrandir"/>
              </a:rPr>
              <a:t>Dangerous application that would overdrive the quantifiable indicators so as to make more profit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911444" y="8270442"/>
            <a:ext cx="10465111" cy="0"/>
          </a:xfrm>
          <a:prstGeom prst="line">
            <a:avLst/>
          </a:prstGeom>
          <a:ln cap="flat" w="28575">
            <a:solidFill>
              <a:srgbClr val="2F262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83407" y="7031149"/>
            <a:ext cx="12121186" cy="215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44"/>
              </a:lnSpc>
            </a:pPr>
            <a:r>
              <a:rPr lang="en-US" sz="12071" spc="325">
                <a:solidFill>
                  <a:srgbClr val="040606"/>
                </a:solidFill>
                <a:latin typeface="Agrandir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507122" y="1313180"/>
            <a:ext cx="6752178" cy="107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6000" spc="162">
                <a:solidFill>
                  <a:srgbClr val="040606"/>
                </a:solidFill>
                <a:latin typeface="Agrandir Bold"/>
              </a:rPr>
              <a:t>MAIN FOCUS: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07122" y="5429250"/>
            <a:ext cx="6752178" cy="107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6000" spc="162">
                <a:solidFill>
                  <a:srgbClr val="040606"/>
                </a:solidFill>
                <a:latin typeface="Agrandir Bold"/>
              </a:rPr>
              <a:t>OBJECTIVE: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86941" y="2642870"/>
            <a:ext cx="7780878" cy="15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139">
                <a:solidFill>
                  <a:srgbClr val="040606"/>
                </a:solidFill>
                <a:latin typeface="Agrandir"/>
              </a:rPr>
              <a:t>Portrayal of women in anime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139">
                <a:solidFill>
                  <a:srgbClr val="040606"/>
                </a:solidFill>
                <a:latin typeface="Agrandir"/>
              </a:rPr>
              <a:t>Data that is necessary to identify the portrayal of women in anime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86941" y="6758305"/>
            <a:ext cx="7780878" cy="15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139">
                <a:solidFill>
                  <a:srgbClr val="040606"/>
                </a:solidFill>
                <a:latin typeface="Agrandir"/>
              </a:rPr>
              <a:t>Understanding precisely the methods through which images of women are construcuted in anime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6681597"/>
          </a:xfrm>
          <a:custGeom>
            <a:avLst/>
            <a:gdLst/>
            <a:ahLst/>
            <a:cxnLst/>
            <a:rect r="r" b="b" t="t" l="l"/>
            <a:pathLst>
              <a:path h="6681597" w="18288000">
                <a:moveTo>
                  <a:pt x="0" y="0"/>
                </a:moveTo>
                <a:lnTo>
                  <a:pt x="18288000" y="0"/>
                </a:lnTo>
                <a:lnTo>
                  <a:pt x="18288000" y="6681597"/>
                </a:lnTo>
                <a:lnTo>
                  <a:pt x="0" y="6681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224" r="0" b="-1017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5093" y="7233987"/>
            <a:ext cx="6914563" cy="1130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3"/>
              </a:lnSpc>
            </a:pPr>
            <a:r>
              <a:rPr lang="en-US" sz="6300" spc="170">
                <a:solidFill>
                  <a:srgbClr val="040606"/>
                </a:solidFill>
                <a:latin typeface="Agrandir Heavy"/>
              </a:rPr>
              <a:t>RELEVANCE</a:t>
            </a:r>
          </a:p>
        </p:txBody>
      </p:sp>
      <p:sp>
        <p:nvSpPr>
          <p:cNvPr name="AutoShape 4" id="4"/>
          <p:cNvSpPr/>
          <p:nvPr/>
        </p:nvSpPr>
        <p:spPr>
          <a:xfrm>
            <a:off x="765093" y="8370764"/>
            <a:ext cx="6293147" cy="0"/>
          </a:xfrm>
          <a:prstGeom prst="line">
            <a:avLst/>
          </a:prstGeom>
          <a:ln cap="flat" w="19050">
            <a:solidFill>
              <a:srgbClr val="2F262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37907" y="766066"/>
            <a:ext cx="471826" cy="677667"/>
          </a:xfrm>
          <a:custGeom>
            <a:avLst/>
            <a:gdLst/>
            <a:ahLst/>
            <a:cxnLst/>
            <a:rect r="r" b="b" t="t" l="l"/>
            <a:pathLst>
              <a:path h="677667" w="471826">
                <a:moveTo>
                  <a:pt x="0" y="0"/>
                </a:moveTo>
                <a:lnTo>
                  <a:pt x="471826" y="0"/>
                </a:lnTo>
                <a:lnTo>
                  <a:pt x="471826" y="677668"/>
                </a:lnTo>
                <a:lnTo>
                  <a:pt x="0" y="677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63237" y="7405437"/>
            <a:ext cx="254296" cy="933197"/>
          </a:xfrm>
          <a:custGeom>
            <a:avLst/>
            <a:gdLst/>
            <a:ahLst/>
            <a:cxnLst/>
            <a:rect r="r" b="b" t="t" l="l"/>
            <a:pathLst>
              <a:path h="933197" w="254296">
                <a:moveTo>
                  <a:pt x="0" y="0"/>
                </a:moveTo>
                <a:lnTo>
                  <a:pt x="254296" y="0"/>
                </a:lnTo>
                <a:lnTo>
                  <a:pt x="254296" y="933198"/>
                </a:lnTo>
                <a:lnTo>
                  <a:pt x="0" y="933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63237" y="8791701"/>
            <a:ext cx="254296" cy="933197"/>
          </a:xfrm>
          <a:custGeom>
            <a:avLst/>
            <a:gdLst/>
            <a:ahLst/>
            <a:cxnLst/>
            <a:rect r="r" b="b" t="t" l="l"/>
            <a:pathLst>
              <a:path h="933197" w="254296">
                <a:moveTo>
                  <a:pt x="0" y="0"/>
                </a:moveTo>
                <a:lnTo>
                  <a:pt x="254296" y="0"/>
                </a:lnTo>
                <a:lnTo>
                  <a:pt x="254296" y="933198"/>
                </a:lnTo>
                <a:lnTo>
                  <a:pt x="0" y="933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65093" y="8618912"/>
            <a:ext cx="6450655" cy="357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60"/>
              </a:lnSpc>
              <a:spcBef>
                <a:spcPct val="0"/>
              </a:spcBef>
            </a:pPr>
            <a:r>
              <a:rPr lang="en-US" sz="2000" spc="200">
                <a:solidFill>
                  <a:srgbClr val="040606"/>
                </a:solidFill>
                <a:latin typeface="Agrandir Semi-Bold"/>
              </a:rPr>
              <a:t>WHY IS THIS IMPORTANT?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89629" y="7319712"/>
            <a:ext cx="6525291" cy="101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84"/>
              </a:lnSpc>
              <a:spcBef>
                <a:spcPct val="0"/>
              </a:spcBef>
            </a:pPr>
            <a:r>
              <a:rPr lang="en-US" sz="3122" spc="312">
                <a:solidFill>
                  <a:srgbClr val="040606"/>
                </a:solidFill>
                <a:latin typeface="Agrandir Ultra-Bold"/>
              </a:rPr>
              <a:t>HYPERSEXUALIZATION OF WOMEN IN ANIME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89629" y="8705976"/>
            <a:ext cx="6525291" cy="101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84"/>
              </a:lnSpc>
              <a:spcBef>
                <a:spcPct val="0"/>
              </a:spcBef>
            </a:pPr>
            <a:r>
              <a:rPr lang="en-US" sz="3122" spc="312">
                <a:solidFill>
                  <a:srgbClr val="040606"/>
                </a:solidFill>
                <a:latin typeface="Agrandir Ultra-Bold"/>
              </a:rPr>
              <a:t>IMPACT OF ANIME ON THE YOUTH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88941" y="2612140"/>
            <a:ext cx="6293147" cy="0"/>
          </a:xfrm>
          <a:prstGeom prst="line">
            <a:avLst/>
          </a:prstGeom>
          <a:ln cap="flat" w="85725">
            <a:solidFill>
              <a:srgbClr val="04060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-100647"/>
            <a:ext cx="9144000" cy="10387647"/>
          </a:xfrm>
          <a:custGeom>
            <a:avLst/>
            <a:gdLst/>
            <a:ahLst/>
            <a:cxnLst/>
            <a:rect r="r" b="b" t="t" l="l"/>
            <a:pathLst>
              <a:path h="10387647" w="9144000">
                <a:moveTo>
                  <a:pt x="0" y="0"/>
                </a:moveTo>
                <a:lnTo>
                  <a:pt x="9144000" y="0"/>
                </a:lnTo>
                <a:lnTo>
                  <a:pt x="9144000" y="10387647"/>
                </a:lnTo>
                <a:lnTo>
                  <a:pt x="0" y="103876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733" t="0" r="-2573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8643" y="4679421"/>
            <a:ext cx="1102495" cy="1054261"/>
          </a:xfrm>
          <a:custGeom>
            <a:avLst/>
            <a:gdLst/>
            <a:ahLst/>
            <a:cxnLst/>
            <a:rect r="r" b="b" t="t" l="l"/>
            <a:pathLst>
              <a:path h="1054261" w="1102495">
                <a:moveTo>
                  <a:pt x="0" y="0"/>
                </a:moveTo>
                <a:lnTo>
                  <a:pt x="1102495" y="0"/>
                </a:lnTo>
                <a:lnTo>
                  <a:pt x="1102495" y="1054261"/>
                </a:lnTo>
                <a:lnTo>
                  <a:pt x="0" y="1054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4267" y="3310362"/>
            <a:ext cx="1231247" cy="926513"/>
          </a:xfrm>
          <a:custGeom>
            <a:avLst/>
            <a:gdLst/>
            <a:ahLst/>
            <a:cxnLst/>
            <a:rect r="r" b="b" t="t" l="l"/>
            <a:pathLst>
              <a:path h="926513" w="1231247">
                <a:moveTo>
                  <a:pt x="0" y="0"/>
                </a:moveTo>
                <a:lnTo>
                  <a:pt x="1231247" y="0"/>
                </a:lnTo>
                <a:lnTo>
                  <a:pt x="1231247" y="926513"/>
                </a:lnTo>
                <a:lnTo>
                  <a:pt x="0" y="9265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8643" y="6095632"/>
            <a:ext cx="1231247" cy="1251585"/>
          </a:xfrm>
          <a:custGeom>
            <a:avLst/>
            <a:gdLst/>
            <a:ahLst/>
            <a:cxnLst/>
            <a:rect r="r" b="b" t="t" l="l"/>
            <a:pathLst>
              <a:path h="1251585" w="1231247">
                <a:moveTo>
                  <a:pt x="0" y="0"/>
                </a:moveTo>
                <a:lnTo>
                  <a:pt x="1231247" y="0"/>
                </a:lnTo>
                <a:lnTo>
                  <a:pt x="1231247" y="1251585"/>
                </a:lnTo>
                <a:lnTo>
                  <a:pt x="0" y="12515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8941" y="7709167"/>
            <a:ext cx="1212197" cy="1549133"/>
          </a:xfrm>
          <a:custGeom>
            <a:avLst/>
            <a:gdLst/>
            <a:ahLst/>
            <a:cxnLst/>
            <a:rect r="r" b="b" t="t" l="l"/>
            <a:pathLst>
              <a:path h="1549133" w="1212197">
                <a:moveTo>
                  <a:pt x="0" y="0"/>
                </a:moveTo>
                <a:lnTo>
                  <a:pt x="1212197" y="0"/>
                </a:lnTo>
                <a:lnTo>
                  <a:pt x="1212197" y="1549133"/>
                </a:lnTo>
                <a:lnTo>
                  <a:pt x="0" y="15491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88941" y="912371"/>
            <a:ext cx="4418898" cy="147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2"/>
              </a:lnSpc>
            </a:pPr>
            <a:r>
              <a:rPr lang="en-US" sz="8248" spc="222">
                <a:solidFill>
                  <a:srgbClr val="040606"/>
                </a:solidFill>
                <a:latin typeface="Agrandir Heavy"/>
              </a:rPr>
              <a:t>DATA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59957" y="3165606"/>
            <a:ext cx="6280125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000000"/>
                </a:solidFill>
                <a:latin typeface="Agrandir Bold"/>
              </a:rPr>
              <a:t>RAW DATA: 10 MOST POPULAR ANIME AMONG 4 MAIN DEMOGRAPHICS VS 40 MOST POPULAR ANIME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59957" y="4791206"/>
            <a:ext cx="6280125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040606"/>
                </a:solidFill>
                <a:latin typeface="Agrandir Bold"/>
              </a:rPr>
              <a:t>SPEECH: HOW DO FEMALE CHARACTERS SPEAK?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46882" y="6465837"/>
            <a:ext cx="6280125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040606"/>
                </a:solidFill>
                <a:latin typeface="Agrandir Bold"/>
              </a:rPr>
              <a:t>SPEECH: WHAT DO THEY SAY?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59957" y="7875721"/>
            <a:ext cx="6280125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040606"/>
                </a:solidFill>
                <a:latin typeface="Agrandir Bold"/>
              </a:rPr>
              <a:t>APPEARANCE: HOW DO FEMALE CHARACTERS LOOK IN RELATION TO THEIR MALE COUNTERPARTS?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88941" y="914400"/>
            <a:ext cx="7298222" cy="1555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4"/>
              </a:lnSpc>
            </a:pPr>
            <a:r>
              <a:rPr lang="en-US" sz="4800" spc="129">
                <a:solidFill>
                  <a:srgbClr val="040606"/>
                </a:solidFill>
                <a:latin typeface="Agrandir Heavy"/>
              </a:rPr>
              <a:t>DATA SOURCES AND TOOLS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889247" y="2653655"/>
            <a:ext cx="6011370" cy="42862"/>
          </a:xfrm>
          <a:prstGeom prst="line">
            <a:avLst/>
          </a:prstGeom>
          <a:ln cap="flat" w="85725">
            <a:solidFill>
              <a:srgbClr val="04060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5483" b="-84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8941" y="5144708"/>
            <a:ext cx="1772753" cy="107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9"/>
              </a:lnSpc>
            </a:pPr>
            <a:r>
              <a:rPr lang="en-US" sz="5999" spc="161">
                <a:solidFill>
                  <a:srgbClr val="E0DFDD"/>
                </a:solidFill>
                <a:latin typeface="Agrandir Heavy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8941" y="3083243"/>
            <a:ext cx="1772753" cy="107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9"/>
              </a:lnSpc>
            </a:pPr>
            <a:r>
              <a:rPr lang="en-US" sz="5999" spc="161">
                <a:solidFill>
                  <a:srgbClr val="E0DFDD"/>
                </a:solidFill>
                <a:latin typeface="Agrandir Heavy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8941" y="7206173"/>
            <a:ext cx="1772753" cy="107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9"/>
              </a:lnSpc>
            </a:pPr>
            <a:r>
              <a:rPr lang="en-US" sz="5999" spc="161">
                <a:solidFill>
                  <a:srgbClr val="E0DFDD"/>
                </a:solidFill>
                <a:latin typeface="Agrandir Heavy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61695" y="3367659"/>
            <a:ext cx="3965525" cy="579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3"/>
              </a:lnSpc>
              <a:spcBef>
                <a:spcPct val="0"/>
              </a:spcBef>
            </a:pPr>
            <a:r>
              <a:rPr lang="en-US" sz="3299" spc="89">
                <a:solidFill>
                  <a:srgbClr val="000000"/>
                </a:solidFill>
                <a:latin typeface="Agrandir"/>
              </a:rPr>
              <a:t>MYANIMELIST.COM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61695" y="5183062"/>
            <a:ext cx="5448151" cy="1065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3"/>
              </a:lnSpc>
              <a:spcBef>
                <a:spcPct val="0"/>
              </a:spcBef>
            </a:pPr>
            <a:r>
              <a:rPr lang="en-US" sz="3299" spc="89">
                <a:solidFill>
                  <a:srgbClr val="000000"/>
                </a:solidFill>
                <a:latin typeface="Agrandir"/>
              </a:rPr>
              <a:t>CRUNCHYROLL, FUNIMATION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61695" y="7097397"/>
            <a:ext cx="4760377" cy="1369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1"/>
              </a:lnSpc>
            </a:pPr>
            <a:r>
              <a:rPr lang="en-US" sz="2899" spc="78">
                <a:solidFill>
                  <a:srgbClr val="000000"/>
                </a:solidFill>
                <a:latin typeface="Agrandir"/>
              </a:rPr>
              <a:t>STREAMING SERVICES </a:t>
            </a:r>
          </a:p>
          <a:p>
            <a:pPr algn="l">
              <a:lnSpc>
                <a:spcPts val="3421"/>
              </a:lnSpc>
              <a:spcBef>
                <a:spcPct val="0"/>
              </a:spcBef>
            </a:pPr>
            <a:r>
              <a:rPr lang="en-US" sz="2899" spc="78">
                <a:solidFill>
                  <a:srgbClr val="000000"/>
                </a:solidFill>
                <a:latin typeface="Agrandir"/>
              </a:rPr>
              <a:t>SUCH AS NETFLIX, PRIME VIDEO, HULU, ETC.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45778" y="2864991"/>
            <a:ext cx="6293147" cy="0"/>
          </a:xfrm>
          <a:prstGeom prst="line">
            <a:avLst/>
          </a:prstGeom>
          <a:ln cap="flat" w="85725">
            <a:solidFill>
              <a:srgbClr val="04060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891548" y="0"/>
            <a:ext cx="5396452" cy="2787643"/>
          </a:xfrm>
          <a:custGeom>
            <a:avLst/>
            <a:gdLst/>
            <a:ahLst/>
            <a:cxnLst/>
            <a:rect r="r" b="b" t="t" l="l"/>
            <a:pathLst>
              <a:path h="2787643" w="5396452">
                <a:moveTo>
                  <a:pt x="0" y="0"/>
                </a:moveTo>
                <a:lnTo>
                  <a:pt x="5396452" y="0"/>
                </a:lnTo>
                <a:lnTo>
                  <a:pt x="5396452" y="2787643"/>
                </a:lnTo>
                <a:lnTo>
                  <a:pt x="0" y="2787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5520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91548" y="7387289"/>
            <a:ext cx="5440443" cy="2899711"/>
          </a:xfrm>
          <a:custGeom>
            <a:avLst/>
            <a:gdLst/>
            <a:ahLst/>
            <a:cxnLst/>
            <a:rect r="r" b="b" t="t" l="l"/>
            <a:pathLst>
              <a:path h="2899711" w="5440443">
                <a:moveTo>
                  <a:pt x="0" y="0"/>
                </a:moveTo>
                <a:lnTo>
                  <a:pt x="5440444" y="0"/>
                </a:lnTo>
                <a:lnTo>
                  <a:pt x="5440444" y="2899711"/>
                </a:lnTo>
                <a:lnTo>
                  <a:pt x="0" y="289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5268" t="0" r="-712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91548" y="5325927"/>
            <a:ext cx="5440443" cy="2895299"/>
          </a:xfrm>
          <a:custGeom>
            <a:avLst/>
            <a:gdLst/>
            <a:ahLst/>
            <a:cxnLst/>
            <a:rect r="r" b="b" t="t" l="l"/>
            <a:pathLst>
              <a:path h="2895299" w="5440443">
                <a:moveTo>
                  <a:pt x="0" y="0"/>
                </a:moveTo>
                <a:lnTo>
                  <a:pt x="5440444" y="0"/>
                </a:lnTo>
                <a:lnTo>
                  <a:pt x="5440444" y="2895299"/>
                </a:lnTo>
                <a:lnTo>
                  <a:pt x="0" y="2895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4730" t="0" r="-39632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91548" y="2768618"/>
            <a:ext cx="5396452" cy="2965189"/>
          </a:xfrm>
          <a:custGeom>
            <a:avLst/>
            <a:gdLst/>
            <a:ahLst/>
            <a:cxnLst/>
            <a:rect r="r" b="b" t="t" l="l"/>
            <a:pathLst>
              <a:path h="2965189" w="5396452">
                <a:moveTo>
                  <a:pt x="0" y="0"/>
                </a:moveTo>
                <a:lnTo>
                  <a:pt x="5396452" y="0"/>
                </a:lnTo>
                <a:lnTo>
                  <a:pt x="5396452" y="2965190"/>
                </a:lnTo>
                <a:lnTo>
                  <a:pt x="0" y="296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9989" t="0" r="-20968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45778" y="1279522"/>
            <a:ext cx="7298222" cy="84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4"/>
              </a:lnSpc>
            </a:pPr>
            <a:r>
              <a:rPr lang="en-US" sz="4800" spc="129">
                <a:solidFill>
                  <a:srgbClr val="040606"/>
                </a:solidFill>
                <a:latin typeface="Agrandir Heavy"/>
              </a:rPr>
              <a:t>DEMOGRAPHICS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45778" y="4783259"/>
            <a:ext cx="1772753" cy="107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9"/>
              </a:lnSpc>
            </a:pPr>
            <a:r>
              <a:rPr lang="en-US" sz="5999" spc="161">
                <a:solidFill>
                  <a:srgbClr val="E0DFDD"/>
                </a:solidFill>
                <a:latin typeface="Agrandir Heavy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45778" y="3336094"/>
            <a:ext cx="1772753" cy="107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9"/>
              </a:lnSpc>
            </a:pPr>
            <a:r>
              <a:rPr lang="en-US" sz="5999" spc="161">
                <a:solidFill>
                  <a:srgbClr val="E0DFDD"/>
                </a:solidFill>
                <a:latin typeface="Agrandir Heavy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45778" y="6228518"/>
            <a:ext cx="1772753" cy="107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9"/>
              </a:lnSpc>
            </a:pPr>
            <a:r>
              <a:rPr lang="en-US" sz="5999" spc="161">
                <a:solidFill>
                  <a:srgbClr val="E0DFDD"/>
                </a:solidFill>
                <a:latin typeface="Agrandir Heavy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45778" y="7675683"/>
            <a:ext cx="1772753" cy="107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9"/>
              </a:lnSpc>
            </a:pPr>
            <a:r>
              <a:rPr lang="en-US" sz="5999" spc="161">
                <a:solidFill>
                  <a:srgbClr val="E0DFDD"/>
                </a:solidFill>
                <a:latin typeface="Agrandir Heavy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18531" y="3526979"/>
            <a:ext cx="1365498" cy="579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3"/>
              </a:lnSpc>
              <a:spcBef>
                <a:spcPct val="0"/>
              </a:spcBef>
            </a:pPr>
            <a:r>
              <a:rPr lang="en-US" sz="3299" spc="89">
                <a:solidFill>
                  <a:srgbClr val="000000"/>
                </a:solidFill>
                <a:latin typeface="Agrandir Heavy"/>
              </a:rPr>
              <a:t>JOSEI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18531" y="5067675"/>
            <a:ext cx="2001292" cy="579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3"/>
              </a:lnSpc>
              <a:spcBef>
                <a:spcPct val="0"/>
              </a:spcBef>
            </a:pPr>
            <a:r>
              <a:rPr lang="en-US" sz="3299" spc="89">
                <a:solidFill>
                  <a:srgbClr val="000000"/>
                </a:solidFill>
                <a:latin typeface="Agrandir Heavy"/>
              </a:rPr>
              <a:t>SHOUJO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18531" y="6440773"/>
            <a:ext cx="1676400" cy="579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3"/>
              </a:lnSpc>
              <a:spcBef>
                <a:spcPct val="0"/>
              </a:spcBef>
            </a:pPr>
            <a:r>
              <a:rPr lang="en-US" sz="3299" spc="89">
                <a:solidFill>
                  <a:srgbClr val="000000"/>
                </a:solidFill>
                <a:latin typeface="Agrandir Heavy"/>
              </a:rPr>
              <a:t>SEINEN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18531" y="7920158"/>
            <a:ext cx="2885704" cy="579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3"/>
              </a:lnSpc>
              <a:spcBef>
                <a:spcPct val="0"/>
              </a:spcBef>
            </a:pPr>
            <a:r>
              <a:rPr lang="en-US" sz="3299" spc="89">
                <a:solidFill>
                  <a:srgbClr val="000000"/>
                </a:solidFill>
                <a:latin typeface="Agrandir Heavy"/>
              </a:rPr>
              <a:t>SHOUNEN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8881311" cy="10287000"/>
          </a:xfrm>
          <a:custGeom>
            <a:avLst/>
            <a:gdLst/>
            <a:ahLst/>
            <a:cxnLst/>
            <a:rect r="r" b="b" t="t" l="l"/>
            <a:pathLst>
              <a:path h="10287000" w="8881311">
                <a:moveTo>
                  <a:pt x="0" y="0"/>
                </a:moveTo>
                <a:lnTo>
                  <a:pt x="8881311" y="0"/>
                </a:lnTo>
                <a:lnTo>
                  <a:pt x="88813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311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204134" y="857250"/>
            <a:ext cx="5304523" cy="2062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419"/>
              </a:lnSpc>
            </a:pPr>
            <a:r>
              <a:rPr lang="en-US" sz="6287" spc="169">
                <a:solidFill>
                  <a:srgbClr val="040606"/>
                </a:solidFill>
                <a:latin typeface="Agrandir Bold"/>
              </a:rPr>
              <a:t>EXECUTION:</a:t>
            </a:r>
          </a:p>
          <a:p>
            <a:pPr algn="r">
              <a:lnSpc>
                <a:spcPts val="7419"/>
              </a:lnSpc>
            </a:pPr>
            <a:r>
              <a:rPr lang="en-US" sz="6287" spc="169">
                <a:solidFill>
                  <a:srgbClr val="040606"/>
                </a:solidFill>
                <a:latin typeface="Agrandir Bold"/>
              </a:rPr>
              <a:t>VISUALS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29314" y="6211410"/>
            <a:ext cx="1558686" cy="976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3"/>
              </a:lnSpc>
            </a:pPr>
            <a:r>
              <a:rPr lang="en-US" sz="5427" spc="146">
                <a:solidFill>
                  <a:srgbClr val="E0DFDD"/>
                </a:solidFill>
                <a:latin typeface="Agrandir Heavy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29314" y="3490385"/>
            <a:ext cx="1558686" cy="976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3"/>
              </a:lnSpc>
            </a:pPr>
            <a:r>
              <a:rPr lang="en-US" sz="5427" spc="146">
                <a:solidFill>
                  <a:srgbClr val="E0DFDD"/>
                </a:solidFill>
                <a:latin typeface="Agrandir Heavy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91176" y="3490385"/>
            <a:ext cx="4644056" cy="661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85"/>
              </a:lnSpc>
            </a:pPr>
            <a:r>
              <a:rPr lang="en-US" sz="3346" spc="167">
                <a:solidFill>
                  <a:srgbClr val="040606"/>
                </a:solidFill>
                <a:latin typeface="Agrandir"/>
              </a:rPr>
              <a:t>Distant Viewing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2325" y="6211410"/>
            <a:ext cx="5662906" cy="661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85"/>
              </a:lnSpc>
            </a:pPr>
            <a:r>
              <a:rPr lang="en-US" sz="3346" spc="167">
                <a:solidFill>
                  <a:srgbClr val="040606"/>
                </a:solidFill>
                <a:latin typeface="Agrandir"/>
              </a:rPr>
              <a:t>Shot Boundary Detection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17208" y="4237772"/>
            <a:ext cx="6118023" cy="140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45"/>
              </a:lnSpc>
            </a:pPr>
            <a:r>
              <a:rPr lang="en-US" sz="2532" spc="126">
                <a:solidFill>
                  <a:srgbClr val="040606"/>
                </a:solidFill>
                <a:latin typeface="Agrandir"/>
              </a:rPr>
              <a:t>Using custom-algorithms to extract and quantify features from video frames, such as colors or shapes.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17208" y="6958797"/>
            <a:ext cx="6118023" cy="1851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45"/>
              </a:lnSpc>
            </a:pPr>
            <a:r>
              <a:rPr lang="en-US" sz="2532" spc="126">
                <a:solidFill>
                  <a:srgbClr val="040606"/>
                </a:solidFill>
                <a:latin typeface="Agrandir"/>
              </a:rPr>
              <a:t>Identifying the points at which one shot ends and another begins to compare between male and female characters.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24501" y="701658"/>
            <a:ext cx="6672337" cy="2495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7"/>
              </a:lnSpc>
            </a:pPr>
            <a:r>
              <a:rPr lang="en-US" sz="7599" spc="205">
                <a:solidFill>
                  <a:srgbClr val="040606"/>
                </a:solidFill>
                <a:latin typeface="Agrandir Bold"/>
              </a:rPr>
              <a:t>EXECUTION:</a:t>
            </a:r>
          </a:p>
          <a:p>
            <a:pPr algn="l">
              <a:lnSpc>
                <a:spcPts val="8967"/>
              </a:lnSpc>
            </a:pPr>
            <a:r>
              <a:rPr lang="en-US" sz="7599" spc="205">
                <a:solidFill>
                  <a:srgbClr val="040606"/>
                </a:solidFill>
                <a:latin typeface="Agrandir Bold"/>
              </a:rPr>
              <a:t>VISUALS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515247" y="507475"/>
            <a:ext cx="1772753" cy="107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9"/>
              </a:lnSpc>
            </a:pPr>
            <a:r>
              <a:rPr lang="en-US" sz="5999" spc="161">
                <a:solidFill>
                  <a:srgbClr val="E0DFDD"/>
                </a:solidFill>
                <a:latin typeface="Agrandir Heavy"/>
              </a:rPr>
              <a:t>03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76640" y="535098"/>
            <a:ext cx="7362934" cy="1391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79"/>
              </a:lnSpc>
            </a:pPr>
            <a:r>
              <a:rPr lang="en-US" sz="3699" spc="184">
                <a:solidFill>
                  <a:srgbClr val="040606"/>
                </a:solidFill>
                <a:latin typeface="Agrandir"/>
              </a:rPr>
              <a:t>Face Detection and Recognition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515247" y="3252580"/>
            <a:ext cx="1772753" cy="107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9"/>
              </a:lnSpc>
            </a:pPr>
            <a:r>
              <a:rPr lang="en-US" sz="5999" spc="161">
                <a:solidFill>
                  <a:srgbClr val="E0DFDD"/>
                </a:solidFill>
                <a:latin typeface="Agrandir Heavy"/>
              </a:rPr>
              <a:t>04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95552" y="3280202"/>
            <a:ext cx="5944022" cy="734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79"/>
              </a:lnSpc>
            </a:pPr>
            <a:r>
              <a:rPr lang="en-US" sz="3699" spc="184">
                <a:solidFill>
                  <a:srgbClr val="040606"/>
                </a:solidFill>
                <a:latin typeface="Agrandir"/>
              </a:rPr>
              <a:t>Analysis of Shot Types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15247" y="6244176"/>
            <a:ext cx="1772753" cy="107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9"/>
              </a:lnSpc>
            </a:pPr>
            <a:r>
              <a:rPr lang="en-US" sz="5999" spc="161">
                <a:solidFill>
                  <a:srgbClr val="E0DFDD"/>
                </a:solidFill>
                <a:latin typeface="Agrandir Heavy"/>
              </a:rPr>
              <a:t>05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6271799"/>
            <a:ext cx="6695574" cy="1391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79"/>
              </a:lnSpc>
            </a:pPr>
            <a:r>
              <a:rPr lang="en-US" sz="3699" spc="184">
                <a:solidFill>
                  <a:srgbClr val="040606"/>
                </a:solidFill>
                <a:latin typeface="Agrandir"/>
              </a:rPr>
              <a:t>Computational Aggregation and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81311" y="1930510"/>
            <a:ext cx="6958263" cy="100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 spc="135">
                <a:solidFill>
                  <a:srgbClr val="040606"/>
                </a:solidFill>
                <a:latin typeface="Agrandir"/>
              </a:rPr>
              <a:t>Analyzing characters' presence and interactions within each anime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81311" y="4088557"/>
            <a:ext cx="6958263" cy="1960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 spc="135">
                <a:solidFill>
                  <a:srgbClr val="040606"/>
                </a:solidFill>
                <a:latin typeface="Agrandir"/>
              </a:rPr>
              <a:t>Analyzing shot types looks at how different framing techniques (close-ups, long shots, two-shots, etc.) are used throughout the different anime.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81311" y="7725085"/>
            <a:ext cx="6958263" cy="1960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 spc="135">
                <a:solidFill>
                  <a:srgbClr val="040606"/>
                </a:solidFill>
                <a:latin typeface="Agrandir"/>
              </a:rPr>
              <a:t>Drawing conclusions from statistical analysis to compare the frequency of different shot types, the presence of characters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24501" y="3430302"/>
            <a:ext cx="6253965" cy="6025894"/>
          </a:xfrm>
          <a:custGeom>
            <a:avLst/>
            <a:gdLst/>
            <a:ahLst/>
            <a:cxnLst/>
            <a:rect r="r" b="b" t="t" l="l"/>
            <a:pathLst>
              <a:path h="6025894" w="6253965">
                <a:moveTo>
                  <a:pt x="0" y="0"/>
                </a:moveTo>
                <a:lnTo>
                  <a:pt x="6253965" y="0"/>
                </a:lnTo>
                <a:lnTo>
                  <a:pt x="6253965" y="6025894"/>
                </a:lnTo>
                <a:lnTo>
                  <a:pt x="0" y="6025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92" r="0" b="-1892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4501" y="3430302"/>
            <a:ext cx="6253965" cy="6025894"/>
          </a:xfrm>
          <a:custGeom>
            <a:avLst/>
            <a:gdLst/>
            <a:ahLst/>
            <a:cxnLst/>
            <a:rect r="r" b="b" t="t" l="l"/>
            <a:pathLst>
              <a:path h="6025894" w="6253965">
                <a:moveTo>
                  <a:pt x="0" y="0"/>
                </a:moveTo>
                <a:lnTo>
                  <a:pt x="6253965" y="0"/>
                </a:lnTo>
                <a:lnTo>
                  <a:pt x="6253965" y="6025894"/>
                </a:lnTo>
                <a:lnTo>
                  <a:pt x="0" y="6025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92" r="0" b="-189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4501" y="701658"/>
            <a:ext cx="6893828" cy="2495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7"/>
              </a:lnSpc>
            </a:pPr>
            <a:r>
              <a:rPr lang="en-US" sz="7599" spc="205">
                <a:solidFill>
                  <a:srgbClr val="040606"/>
                </a:solidFill>
                <a:latin typeface="Agrandir Bold"/>
              </a:rPr>
              <a:t>EXECUTION:</a:t>
            </a:r>
          </a:p>
          <a:p>
            <a:pPr algn="l">
              <a:lnSpc>
                <a:spcPts val="8967"/>
              </a:lnSpc>
            </a:pPr>
            <a:r>
              <a:rPr lang="en-US" sz="7599" spc="205">
                <a:solidFill>
                  <a:srgbClr val="040606"/>
                </a:solidFill>
                <a:latin typeface="Agrandir Bold"/>
              </a:rPr>
              <a:t>FEEDBACK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895552" y="3280202"/>
            <a:ext cx="5944022" cy="734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79"/>
              </a:lnSpc>
            </a:pPr>
            <a:r>
              <a:rPr lang="en-US" sz="3699" spc="184">
                <a:solidFill>
                  <a:srgbClr val="040606"/>
                </a:solidFill>
                <a:latin typeface="Agrandir"/>
              </a:rPr>
              <a:t>Crowd Sourcing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81311" y="4088557"/>
            <a:ext cx="6958263" cy="148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 spc="135">
                <a:solidFill>
                  <a:srgbClr val="040606"/>
                </a:solidFill>
                <a:latin typeface="Agrandir"/>
              </a:rPr>
              <a:t>Questioning real viewers about how they feel about carefully curated scenes from different anime.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DAGDzPUTB2E</dc:identifier>
  <dcterms:modified xsi:type="dcterms:W3CDTF">2011-08-01T06:04:30Z</dcterms:modified>
  <cp:revision>1</cp:revision>
  <dc:title>Intersign.</dc:title>
</cp:coreProperties>
</file>